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6" r:id="rId11"/>
    <p:sldId id="262" r:id="rId12"/>
    <p:sldId id="267" r:id="rId13"/>
    <p:sldId id="268" r:id="rId14"/>
    <p:sldId id="269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7" autoAdjust="0"/>
    <p:restoredTop sz="90937" autoAdjust="0"/>
  </p:normalViewPr>
  <p:slideViewPr>
    <p:cSldViewPr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7451CE4-1576-4D0D-A58F-C8F86DED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5" name="Picture 1027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28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7" name="Picture 1029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22E9B8-A6E2-49B3-914F-11A3E2978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6D0BF-67F5-49FE-BB7D-95B0B197A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4AA13-B5B6-4B9B-B9AF-41BAA84C5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8E841-D083-43E0-99D1-08DA15F4A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43E17-4F63-4A96-AEE7-B07B8A887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8320-1DCF-4709-B704-4918D7B94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1FB9B-E00A-4D08-83D7-007912748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5F1E6-8734-465B-87BB-76A412142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ED416-B9AA-484C-9273-A619BE45F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18D2D-8261-4F3D-A6A6-98A5FB16A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F1633-4322-464B-AEE7-DE4DC1C8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BEB4C-4E09-47BE-88BE-076251582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EAE3-BD73-4A9D-85B8-0219B36E8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7171" name="Line 1027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1028" descr="minispir"/>
          <p:cNvPicPr>
            <a:picLocks noChangeAspect="1" noChangeArrowheads="1"/>
          </p:cNvPicPr>
          <p:nvPr/>
        </p:nvPicPr>
        <p:blipFill>
          <a:blip r:embed="rId15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029" descr="minispir"/>
          <p:cNvPicPr>
            <a:picLocks noChangeAspect="1" noChangeArrowheads="1"/>
          </p:cNvPicPr>
          <p:nvPr/>
        </p:nvPicPr>
        <p:blipFill>
          <a:blip r:embed="rId15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6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7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8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EE781A8-8F9D-4EF1-8B42-B0D1044AC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/>
              <a:t>Jane Schaffer Writing Strategy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352800"/>
            <a:ext cx="7772400" cy="1771650"/>
          </a:xfrm>
        </p:spPr>
        <p:txBody>
          <a:bodyPr/>
          <a:lstStyle/>
          <a:p>
            <a:pPr eaLnBrk="1" hangingPunct="1"/>
            <a:r>
              <a:rPr lang="en-US" sz="3800" smtClean="0"/>
              <a:t>How to Write an Effective Paragraph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019800" y="6172200"/>
            <a:ext cx="2770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Created by Hollie Gustke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Concluding Sentence (</a:t>
            </a:r>
            <a:r>
              <a:rPr lang="en-US" smtClean="0">
                <a:solidFill>
                  <a:srgbClr val="0033CC"/>
                </a:solidFill>
              </a:rPr>
              <a:t>CS</a:t>
            </a:r>
            <a:r>
              <a:rPr lang="en-US" smtClean="0"/>
              <a:t>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71600" y="2286000"/>
            <a:ext cx="6934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 startAt="5"/>
            </a:pPr>
            <a:r>
              <a:rPr lang="en-US" sz="4500">
                <a:solidFill>
                  <a:srgbClr val="0033CC"/>
                </a:solidFill>
              </a:rPr>
              <a:t>  Therefore, Cinderella</a:t>
            </a:r>
          </a:p>
          <a:p>
            <a:pPr marL="457200" indent="-457200"/>
            <a:r>
              <a:rPr lang="en-US" sz="4500">
                <a:solidFill>
                  <a:srgbClr val="0033CC"/>
                </a:solidFill>
              </a:rPr>
              <a:t>feels abused by the very</a:t>
            </a:r>
          </a:p>
          <a:p>
            <a:pPr marL="457200" indent="-457200"/>
            <a:r>
              <a:rPr lang="en-US" sz="4500">
                <a:solidFill>
                  <a:srgbClr val="0033CC"/>
                </a:solidFill>
              </a:rPr>
              <a:t>people who are supposed to</a:t>
            </a:r>
          </a:p>
          <a:p>
            <a:pPr marL="457200" indent="-457200"/>
            <a:r>
              <a:rPr lang="en-US" sz="4500">
                <a:solidFill>
                  <a:srgbClr val="0033CC"/>
                </a:solidFill>
              </a:rPr>
              <a:t>love her.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TS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CD</a:t>
            </a:r>
            <a:r>
              <a:rPr lang="en-US" smtClean="0"/>
              <a:t>, </a:t>
            </a:r>
            <a:r>
              <a:rPr lang="en-US" smtClean="0">
                <a:solidFill>
                  <a:srgbClr val="008000"/>
                </a:solidFill>
              </a:rPr>
              <a:t>CM</a:t>
            </a:r>
            <a:r>
              <a:rPr lang="en-US" smtClean="0"/>
              <a:t>, </a:t>
            </a:r>
            <a:r>
              <a:rPr lang="en-US" smtClean="0">
                <a:solidFill>
                  <a:srgbClr val="0033CC"/>
                </a:solidFill>
              </a:rPr>
              <a:t>CS</a:t>
            </a:r>
            <a:r>
              <a:rPr lang="en-US" smtClean="0"/>
              <a:t>—Now What?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b="1" smtClean="0"/>
              <a:t>CHUNKING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295400" y="4114800"/>
            <a:ext cx="72548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/>
              <a:t>In English, we will mostly use a combination (or “ratio”) of 1:2.  That is, </a:t>
            </a:r>
            <a:r>
              <a:rPr lang="en-US" sz="3600" u="sng"/>
              <a:t>for every </a:t>
            </a:r>
            <a:r>
              <a:rPr lang="en-US" sz="3600" b="1" u="sng"/>
              <a:t>1</a:t>
            </a:r>
            <a:r>
              <a:rPr lang="en-US" sz="3600" u="sng"/>
              <a:t> </a:t>
            </a:r>
            <a:r>
              <a:rPr lang="en-US" sz="3600" u="sng">
                <a:solidFill>
                  <a:srgbClr val="FF0000"/>
                </a:solidFill>
              </a:rPr>
              <a:t>CD</a:t>
            </a:r>
            <a:r>
              <a:rPr lang="en-US" sz="3600" u="sng"/>
              <a:t>, you will have </a:t>
            </a:r>
            <a:r>
              <a:rPr lang="en-US" sz="3600" b="1" u="sng"/>
              <a:t>2</a:t>
            </a:r>
            <a:r>
              <a:rPr lang="en-US" sz="3600" u="sng"/>
              <a:t> </a:t>
            </a:r>
            <a:r>
              <a:rPr lang="en-US" sz="3600" u="sng">
                <a:solidFill>
                  <a:srgbClr val="008000"/>
                </a:solidFill>
              </a:rPr>
              <a:t>CMs</a:t>
            </a:r>
            <a:r>
              <a:rPr lang="en-US" sz="3600" u="sng"/>
              <a:t>.</a:t>
            </a:r>
          </a:p>
          <a:p>
            <a:endParaRPr lang="en-US" sz="360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55725" y="2686050"/>
            <a:ext cx="68738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3800"/>
              <a:t>A combination of CDs and CMs is called a “chunk.”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  <p:bldP spid="1028" grpId="0" autoUpdateAnimBg="0"/>
      <p:bldP spid="102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19200" y="533400"/>
            <a:ext cx="69310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0"/>
              <a:t>One Chunk: 1 </a:t>
            </a:r>
            <a:r>
              <a:rPr lang="en-US" sz="5000">
                <a:solidFill>
                  <a:srgbClr val="FF0000"/>
                </a:solidFill>
              </a:rPr>
              <a:t>CD</a:t>
            </a:r>
            <a:r>
              <a:rPr lang="en-US" sz="5000"/>
              <a:t> + 2 </a:t>
            </a:r>
            <a:r>
              <a:rPr lang="en-US" sz="5000">
                <a:solidFill>
                  <a:srgbClr val="008000"/>
                </a:solidFill>
              </a:rPr>
              <a:t>CM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219200" y="1600200"/>
            <a:ext cx="7391400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>
                <a:solidFill>
                  <a:srgbClr val="FF0000"/>
                </a:solidFill>
              </a:rPr>
              <a:t>For example, Cinderella must do all of the cooking and cleaning for her family.  </a:t>
            </a:r>
            <a:r>
              <a:rPr lang="en-US" sz="3800">
                <a:solidFill>
                  <a:srgbClr val="008000"/>
                </a:solidFill>
              </a:rPr>
              <a:t>These chores keep her isolated and friendless.  The stepmother is thus able to give Cinderella even more work, which prevents her from going to the ball.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143000" y="3657600"/>
            <a:ext cx="7102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rgbClr val="008000"/>
              </a:solidFill>
            </a:endParaRPr>
          </a:p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553200" y="5867400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Ratio = 1:2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5" grpId="0" autoUpdateAnimBg="0"/>
      <p:bldP spid="15367" grpId="0" autoUpdateAnimBg="0"/>
      <p:bldP spid="1536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EAT!</a:t>
            </a:r>
          </a:p>
        </p:txBody>
      </p:sp>
      <p:pic>
        <p:nvPicPr>
          <p:cNvPr id="17413" name="Picture 5" descr="FD0047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609600"/>
            <a:ext cx="1816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FD0047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33400"/>
            <a:ext cx="1816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47800" y="2133600"/>
            <a:ext cx="701040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500"/>
              <a:t>Now you know how to write a one-chunk paragraph! </a:t>
            </a:r>
          </a:p>
          <a:p>
            <a:pPr algn="ctr"/>
            <a:endParaRPr lang="en-US" sz="3200"/>
          </a:p>
          <a:p>
            <a:pPr algn="ctr"/>
            <a:r>
              <a:rPr lang="en-US" sz="4500"/>
              <a:t>Let’s read it all together: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Step 6: A Whole Paragraph</a:t>
            </a:r>
          </a:p>
        </p:txBody>
      </p:sp>
      <p:pic>
        <p:nvPicPr>
          <p:cNvPr id="16387" name="Picture 3" descr="FD0047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09600"/>
            <a:ext cx="15113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FD0047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33400"/>
            <a:ext cx="15875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43000" y="1828800"/>
            <a:ext cx="74676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100">
                <a:solidFill>
                  <a:srgbClr val="0033CC"/>
                </a:solidFill>
              </a:rPr>
              <a:t>	In the fairy tale “Cinderella,” the main character feels mistreated.</a:t>
            </a:r>
            <a:r>
              <a:rPr lang="en-US"/>
              <a:t>  </a:t>
            </a:r>
            <a:r>
              <a:rPr lang="en-US" sz="3100">
                <a:solidFill>
                  <a:srgbClr val="FF0000"/>
                </a:solidFill>
              </a:rPr>
              <a:t>For example, Cinderella must do all of the cooking and cleaning for her family.  </a:t>
            </a:r>
            <a:r>
              <a:rPr lang="en-US" sz="3100">
                <a:solidFill>
                  <a:srgbClr val="008000"/>
                </a:solidFill>
              </a:rPr>
              <a:t>These chores keep her isolated and friendless.  The stepmother is thus able to give Cinderella even more work, which prevents her from going to the ball. </a:t>
            </a:r>
            <a:r>
              <a:rPr lang="en-US" sz="3100">
                <a:solidFill>
                  <a:srgbClr val="0033CC"/>
                </a:solidFill>
              </a:rPr>
              <a:t>Therefore, Cinderella feels abused by the very people who are supposed to love her.</a:t>
            </a:r>
            <a:endParaRPr lang="en-US" sz="310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Get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Ready</a:t>
            </a:r>
            <a:r>
              <a:rPr lang="en-US" smtClean="0"/>
              <a:t> </a:t>
            </a:r>
            <a:r>
              <a:rPr lang="en-US" smtClean="0">
                <a:solidFill>
                  <a:srgbClr val="008000"/>
                </a:solidFill>
              </a:rPr>
              <a:t>to</a:t>
            </a:r>
            <a:r>
              <a:rPr lang="en-US" smtClean="0"/>
              <a:t> </a:t>
            </a:r>
            <a:r>
              <a:rPr lang="en-US" smtClean="0">
                <a:solidFill>
                  <a:srgbClr val="0033CC"/>
                </a:solidFill>
              </a:rPr>
              <a:t>Color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Your</a:t>
            </a:r>
            <a:r>
              <a:rPr lang="en-US" smtClean="0"/>
              <a:t> </a:t>
            </a:r>
            <a:r>
              <a:rPr lang="en-US" smtClean="0">
                <a:solidFill>
                  <a:srgbClr val="008000"/>
                </a:solidFill>
              </a:rPr>
              <a:t>World!</a:t>
            </a:r>
            <a:r>
              <a:rPr lang="en-US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620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 u="sng" smtClean="0"/>
              <a:t>How to Write an Effective Paragraph</a:t>
            </a:r>
            <a:endParaRPr lang="en-US" sz="3600" b="1" u="sng" smtClean="0"/>
          </a:p>
          <a:p>
            <a:pPr eaLnBrk="1" hangingPunct="1">
              <a:lnSpc>
                <a:spcPct val="90000"/>
              </a:lnSpc>
            </a:pPr>
            <a:r>
              <a:rPr lang="en-US" sz="3600" u="sng" smtClean="0"/>
              <a:t>Materials</a:t>
            </a:r>
            <a:r>
              <a:rPr lang="en-US" sz="3600" smtClean="0"/>
              <a:t>: When we write, we will use blue, red, and green pens.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66800" y="5229225"/>
            <a:ext cx="782478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3600">
                <a:solidFill>
                  <a:srgbClr val="008000"/>
                </a:solidFill>
              </a:rPr>
              <a:t>GREEN</a:t>
            </a:r>
            <a:r>
              <a:rPr lang="en-US" sz="3600"/>
              <a:t> is for Commentary Sentences (</a:t>
            </a:r>
            <a:r>
              <a:rPr lang="en-US" sz="3600">
                <a:solidFill>
                  <a:srgbClr val="008000"/>
                </a:solidFill>
              </a:rPr>
              <a:t>CM</a:t>
            </a:r>
            <a:r>
              <a:rPr lang="en-US" sz="3600"/>
              <a:t>).</a:t>
            </a:r>
          </a:p>
          <a:p>
            <a:endParaRPr lang="en-US" sz="360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90600" y="4572000"/>
            <a:ext cx="7467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FontTx/>
              <a:buChar char="–"/>
            </a:pPr>
            <a:r>
              <a:rPr lang="en-US" sz="3600">
                <a:solidFill>
                  <a:srgbClr val="FF0000"/>
                </a:solidFill>
              </a:rPr>
              <a:t>RED</a:t>
            </a:r>
            <a:r>
              <a:rPr lang="en-US" sz="3600"/>
              <a:t> is for Concrete Details (</a:t>
            </a:r>
            <a:r>
              <a:rPr lang="en-US" sz="3600">
                <a:solidFill>
                  <a:srgbClr val="FF0000"/>
                </a:solidFill>
              </a:rPr>
              <a:t>CD</a:t>
            </a:r>
            <a:r>
              <a:rPr lang="en-US" sz="3600"/>
              <a:t>).</a:t>
            </a:r>
          </a:p>
          <a:p>
            <a:endParaRPr lang="en-US" sz="360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5800" y="3352800"/>
            <a:ext cx="732155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3600">
                <a:solidFill>
                  <a:srgbClr val="0033CC"/>
                </a:solidFill>
              </a:rPr>
              <a:t>BLUE</a:t>
            </a:r>
            <a:r>
              <a:rPr lang="en-US" sz="3600"/>
              <a:t> is for Topic Sentences (</a:t>
            </a:r>
            <a:r>
              <a:rPr lang="en-US" sz="3600">
                <a:solidFill>
                  <a:srgbClr val="0033CC"/>
                </a:solidFill>
              </a:rPr>
              <a:t>TS</a:t>
            </a:r>
            <a:r>
              <a:rPr lang="en-US" sz="3600"/>
              <a:t>)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3600"/>
              <a:t>      and Concluding Sentences (</a:t>
            </a:r>
            <a:r>
              <a:rPr lang="en-US" sz="3600">
                <a:solidFill>
                  <a:srgbClr val="0033CC"/>
                </a:solidFill>
              </a:rPr>
              <a:t>CS</a:t>
            </a:r>
            <a:r>
              <a:rPr lang="en-US" sz="3600"/>
              <a:t>).</a:t>
            </a:r>
          </a:p>
          <a:p>
            <a:endParaRPr lang="en-US" sz="3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  <p:bldP spid="3076" grpId="0" autoUpdateAnimBg="0"/>
      <p:bldP spid="3077" grpId="0" autoUpdateAnimBg="0"/>
      <p:bldP spid="30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Step 1: TOPIC SENTENCE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752600"/>
            <a:ext cx="40386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A Topic Sentence (</a:t>
            </a:r>
            <a:r>
              <a:rPr lang="en-US" sz="3600" smtClean="0">
                <a:solidFill>
                  <a:srgbClr val="0033CC"/>
                </a:solidFill>
              </a:rPr>
              <a:t>TS</a:t>
            </a:r>
            <a:r>
              <a:rPr lang="en-US" sz="3600" smtClean="0"/>
              <a:t>) is the top bun of a hamburger.</a:t>
            </a:r>
          </a:p>
        </p:txBody>
      </p:sp>
      <p:pic>
        <p:nvPicPr>
          <p:cNvPr id="4101" name="Picture 5" descr="FD00516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1524000"/>
            <a:ext cx="2820988" cy="2085975"/>
          </a:xfrm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219200" y="3505200"/>
            <a:ext cx="7543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600"/>
              <a:t>  </a:t>
            </a:r>
            <a:r>
              <a:rPr lang="en-US" sz="3600">
                <a:solidFill>
                  <a:srgbClr val="0033CC"/>
                </a:solidFill>
              </a:rPr>
              <a:t>TS</a:t>
            </a:r>
            <a:r>
              <a:rPr lang="en-US" sz="3600"/>
              <a:t> = first sentence of the paragraph.   </a:t>
            </a:r>
          </a:p>
          <a:p>
            <a:r>
              <a:rPr lang="en-US" sz="3600"/>
              <a:t>    It shows the main idea.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19200" y="4648200"/>
            <a:ext cx="7543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600"/>
              <a:t>  Usually a mildly controversial  </a:t>
            </a:r>
          </a:p>
          <a:p>
            <a:r>
              <a:rPr lang="en-US" sz="3600"/>
              <a:t>   statement--something that you have to </a:t>
            </a:r>
          </a:p>
          <a:p>
            <a:r>
              <a:rPr lang="en-US" sz="3600"/>
              <a:t>   prove.  It can be as brief as 3 words!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  <p:bldP spid="4102" grpId="0" autoUpdateAnimBg="0"/>
      <p:bldP spid="41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43000" y="2438400"/>
            <a:ext cx="7543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4500">
                <a:solidFill>
                  <a:srgbClr val="0033CC"/>
                </a:solidFill>
              </a:rPr>
              <a:t>1) In the fairy tale “Cinderella,”  </a:t>
            </a:r>
          </a:p>
          <a:p>
            <a:pPr marL="457200" indent="-457200"/>
            <a:r>
              <a:rPr lang="en-US" sz="4500">
                <a:solidFill>
                  <a:srgbClr val="0033CC"/>
                </a:solidFill>
              </a:rPr>
              <a:t>the main character feels</a:t>
            </a:r>
          </a:p>
          <a:p>
            <a:pPr marL="457200" indent="-457200"/>
            <a:r>
              <a:rPr lang="en-US" sz="4500">
                <a:solidFill>
                  <a:srgbClr val="0033CC"/>
                </a:solidFill>
              </a:rPr>
              <a:t>mistreated.</a:t>
            </a:r>
            <a:r>
              <a:rPr lang="en-US" sz="5000">
                <a:solidFill>
                  <a:srgbClr val="0033CC"/>
                </a:solidFill>
              </a:rPr>
              <a:t>  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Topic Sentence (</a:t>
            </a:r>
            <a:r>
              <a:rPr lang="en-US" smtClean="0">
                <a:solidFill>
                  <a:srgbClr val="0033CC"/>
                </a:solidFill>
              </a:rPr>
              <a:t>TS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Step 2: CONCRETE DETAILS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828800"/>
            <a:ext cx="4495800" cy="1828800"/>
          </a:xfrm>
        </p:spPr>
        <p:txBody>
          <a:bodyPr/>
          <a:lstStyle/>
          <a:p>
            <a:pPr eaLnBrk="1" hangingPunct="1"/>
            <a:r>
              <a:rPr lang="en-US" sz="3600" smtClean="0"/>
              <a:t>Concrete Details (</a:t>
            </a:r>
            <a:r>
              <a:rPr lang="en-US" sz="3600" smtClean="0">
                <a:solidFill>
                  <a:srgbClr val="FF0000"/>
                </a:solidFill>
              </a:rPr>
              <a:t>CD</a:t>
            </a:r>
            <a:r>
              <a:rPr lang="en-US" sz="3600" smtClean="0"/>
              <a:t>) are the </a:t>
            </a:r>
            <a:r>
              <a:rPr lang="en-US" sz="3600" u="sng" smtClean="0"/>
              <a:t>meat</a:t>
            </a:r>
            <a:r>
              <a:rPr lang="en-US" sz="3600" smtClean="0"/>
              <a:t> of the hamburger.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191000" y="3505200"/>
            <a:ext cx="4343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600"/>
              <a:t>  </a:t>
            </a:r>
            <a:r>
              <a:rPr lang="en-US" sz="3600">
                <a:solidFill>
                  <a:srgbClr val="FF0000"/>
                </a:solidFill>
              </a:rPr>
              <a:t>CD</a:t>
            </a:r>
            <a:r>
              <a:rPr lang="en-US" sz="3600"/>
              <a:t>s = facts, quotes, examples, etc. from the text.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295400" y="5181600"/>
            <a:ext cx="7254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600"/>
              <a:t>  </a:t>
            </a:r>
            <a:r>
              <a:rPr lang="en-US" sz="3600">
                <a:solidFill>
                  <a:srgbClr val="FF0000"/>
                </a:solidFill>
              </a:rPr>
              <a:t>CD</a:t>
            </a:r>
            <a:r>
              <a:rPr lang="en-US" sz="3600"/>
              <a:t>s can’t be argued with—a </a:t>
            </a:r>
            <a:r>
              <a:rPr lang="en-US" sz="3600">
                <a:solidFill>
                  <a:srgbClr val="FF0000"/>
                </a:solidFill>
              </a:rPr>
              <a:t>CD</a:t>
            </a:r>
            <a:r>
              <a:rPr lang="en-US" sz="3600"/>
              <a:t> is evidence that supports your point!</a:t>
            </a:r>
          </a:p>
        </p:txBody>
      </p:sp>
      <p:pic>
        <p:nvPicPr>
          <p:cNvPr id="5129" name="Picture 9" descr="FD016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86000"/>
            <a:ext cx="2973388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build="p" autoUpdateAnimBg="0"/>
      <p:bldP spid="5126" grpId="0" autoUpdateAnimBg="0"/>
      <p:bldP spid="51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Concrete Detail (</a:t>
            </a:r>
            <a:r>
              <a:rPr lang="en-US" smtClean="0">
                <a:solidFill>
                  <a:srgbClr val="FF0000"/>
                </a:solidFill>
              </a:rPr>
              <a:t>CD</a:t>
            </a:r>
            <a:r>
              <a:rPr lang="en-US" smtClean="0"/>
              <a:t>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7162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>
                <a:solidFill>
                  <a:srgbClr val="FF0000"/>
                </a:solidFill>
              </a:rPr>
              <a:t>2)  For example, Cinderella must do all of the cooking and cleaning for her family.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8000"/>
                </a:solidFill>
              </a:rPr>
              <a:t>Step 3: COMMENTARY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76400"/>
            <a:ext cx="48006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Commentary Sentences (</a:t>
            </a:r>
            <a:r>
              <a:rPr lang="en-US" sz="3600" smtClean="0">
                <a:solidFill>
                  <a:srgbClr val="008000"/>
                </a:solidFill>
              </a:rPr>
              <a:t>CM</a:t>
            </a:r>
            <a:r>
              <a:rPr lang="en-US" sz="3600" smtClean="0"/>
              <a:t>) are the “extras” on the hamburger—the tomato, cheese, lettuce, mayo—they make it </a:t>
            </a:r>
            <a:r>
              <a:rPr lang="en-US" sz="3600" b="1" i="1" smtClean="0"/>
              <a:t>delicious</a:t>
            </a:r>
            <a:r>
              <a:rPr lang="en-US" sz="3600" smtClean="0"/>
              <a:t>!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219200" y="5257800"/>
            <a:ext cx="7483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600"/>
              <a:t>  </a:t>
            </a:r>
            <a:r>
              <a:rPr lang="en-US" sz="3600">
                <a:solidFill>
                  <a:srgbClr val="008000"/>
                </a:solidFill>
              </a:rPr>
              <a:t>CM</a:t>
            </a:r>
            <a:r>
              <a:rPr lang="en-US" sz="3600"/>
              <a:t>s = your analysis, interpretation, explanation, or insight into the text.</a:t>
            </a:r>
          </a:p>
        </p:txBody>
      </p:sp>
      <p:pic>
        <p:nvPicPr>
          <p:cNvPr id="6152" name="Picture 8" descr="BD0887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057400"/>
            <a:ext cx="3683000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  <p:bldP spid="615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Commentary Sentences (2 </a:t>
            </a:r>
            <a:r>
              <a:rPr lang="en-US" smtClean="0">
                <a:solidFill>
                  <a:srgbClr val="008000"/>
                </a:solidFill>
              </a:rPr>
              <a:t>CM</a:t>
            </a:r>
            <a:r>
              <a:rPr lang="en-US" smtClean="0"/>
              <a:t>s)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19200" y="1981200"/>
            <a:ext cx="76200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>
                <a:solidFill>
                  <a:srgbClr val="008000"/>
                </a:solidFill>
              </a:rPr>
              <a:t>3) These chores keep her isolated and friendless.  4) The stepmother is thus able to give Cinderella even more work, which prevents her from going to the ball.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Step 4: CONCLUDING SENTENCE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057400"/>
            <a:ext cx="3962400" cy="2362200"/>
          </a:xfrm>
        </p:spPr>
        <p:txBody>
          <a:bodyPr/>
          <a:lstStyle/>
          <a:p>
            <a:pPr eaLnBrk="1" hangingPunct="1"/>
            <a:r>
              <a:rPr lang="en-US" sz="3600" smtClean="0"/>
              <a:t>A concluding sentence (</a:t>
            </a:r>
            <a:r>
              <a:rPr lang="en-US" sz="3600" smtClean="0">
                <a:solidFill>
                  <a:srgbClr val="0033CC"/>
                </a:solidFill>
              </a:rPr>
              <a:t>CS</a:t>
            </a:r>
            <a:r>
              <a:rPr lang="en-US" sz="3600" smtClean="0"/>
              <a:t>) is the bottom bun of the hamburger.</a:t>
            </a:r>
          </a:p>
        </p:txBody>
      </p:sp>
      <p:pic>
        <p:nvPicPr>
          <p:cNvPr id="9221" name="Picture 5" descr="FD00516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905000"/>
            <a:ext cx="3581400" cy="2593975"/>
          </a:xfrm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447800" y="4724400"/>
            <a:ext cx="664527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600"/>
              <a:t>  A </a:t>
            </a:r>
            <a:r>
              <a:rPr lang="en-US" sz="3600">
                <a:solidFill>
                  <a:srgbClr val="0033CC"/>
                </a:solidFill>
              </a:rPr>
              <a:t>CS</a:t>
            </a:r>
            <a:r>
              <a:rPr lang="en-US" sz="3600"/>
              <a:t> wraps up the paragraph.     </a:t>
            </a:r>
          </a:p>
          <a:p>
            <a:pPr>
              <a:spcBef>
                <a:spcPct val="5000"/>
              </a:spcBef>
            </a:pPr>
            <a:r>
              <a:rPr lang="en-US" sz="3600"/>
              <a:t>   It rephrases the main idea.</a:t>
            </a:r>
          </a:p>
          <a:p>
            <a:endParaRPr lang="en-US" sz="36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build="p" autoUpdateAnimBg="0"/>
      <p:bldP spid="9222" grpId="0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941</TotalTime>
  <Words>501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Calibri</vt:lpstr>
      <vt:lpstr>Wingdings</vt:lpstr>
      <vt:lpstr>Notebook</vt:lpstr>
      <vt:lpstr>Jane Schaffer Writing Strategy</vt:lpstr>
      <vt:lpstr>Get Ready to Color Your World! </vt:lpstr>
      <vt:lpstr>Step 1: TOPIC SENTENCE</vt:lpstr>
      <vt:lpstr>Example Topic Sentence (TS)</vt:lpstr>
      <vt:lpstr>Step 2: CONCRETE DETAILS</vt:lpstr>
      <vt:lpstr>Example Concrete Detail (CD)</vt:lpstr>
      <vt:lpstr>Step 3: COMMENTARY</vt:lpstr>
      <vt:lpstr>Example Commentary Sentences (2 CMs)</vt:lpstr>
      <vt:lpstr>Step 4: CONCLUDING SENTENCE</vt:lpstr>
      <vt:lpstr>Example Concluding Sentence (CS)</vt:lpstr>
      <vt:lpstr>TS, CD, CM, CS—Now What?</vt:lpstr>
      <vt:lpstr>Slide 12</vt:lpstr>
      <vt:lpstr>LET’S EAT!</vt:lpstr>
      <vt:lpstr>Step 6: A Whole Paragraph</vt:lpstr>
    </vt:vector>
  </TitlesOfParts>
  <Company>WSHUHSD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Jane Schaffer Writing Strategy</dc:title>
  <dc:creator>Preferred User</dc:creator>
  <cp:lastModifiedBy>Annemarie Weber</cp:lastModifiedBy>
  <cp:revision>41</cp:revision>
  <dcterms:created xsi:type="dcterms:W3CDTF">2004-10-23T19:16:58Z</dcterms:created>
  <dcterms:modified xsi:type="dcterms:W3CDTF">2017-03-15T13:25:47Z</dcterms:modified>
</cp:coreProperties>
</file>